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10"/>
  </p:notesMasterIdLst>
  <p:sldIdLst>
    <p:sldId id="297" r:id="rId2"/>
    <p:sldId id="298" r:id="rId3"/>
    <p:sldId id="305" r:id="rId4"/>
    <p:sldId id="306" r:id="rId5"/>
    <p:sldId id="307" r:id="rId6"/>
    <p:sldId id="308" r:id="rId7"/>
    <p:sldId id="309" r:id="rId8"/>
    <p:sldId id="310" r:id="rId9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8" autoAdjust="0"/>
    <p:restoredTop sz="92276" autoAdjust="0"/>
  </p:normalViewPr>
  <p:slideViewPr>
    <p:cSldViewPr>
      <p:cViewPr varScale="1">
        <p:scale>
          <a:sx n="118" d="100"/>
          <a:sy n="118" d="100"/>
        </p:scale>
        <p:origin x="84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0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971A4A-B2E2-514F-99C0-1CB3B69971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82428F-38D8-D74D-B1C3-3F102797E81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0174AD-F8EF-FB49-B67E-981AF7AC4E44}" type="datetimeFigureOut">
              <a:rPr lang="en-US"/>
              <a:pPr>
                <a:defRPr/>
              </a:pPr>
              <a:t>10/14/18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9873576-2FBF-5C4B-95ED-52A35E4488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88B4938-111D-4346-9B81-058031382F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4EDCD-9E85-5348-BA70-37D947DEC9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81E03-5613-774D-ADC6-80D931A417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C6CDC1C-EE4B-3D4A-9608-74E91A97D606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jdelijke aanduiding voor dia-afbeelding 1">
            <a:extLst>
              <a:ext uri="{FF2B5EF4-FFF2-40B4-BE49-F238E27FC236}">
                <a16:creationId xmlns:a16="http://schemas.microsoft.com/office/drawing/2014/main" id="{E1B9D3CA-7C2B-334E-B87A-ED275757CB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Tijdelijke aanduiding voor notities 2">
            <a:extLst>
              <a:ext uri="{FF2B5EF4-FFF2-40B4-BE49-F238E27FC236}">
                <a16:creationId xmlns:a16="http://schemas.microsoft.com/office/drawing/2014/main" id="{5530BB8D-E7D6-5343-ACBE-475F124019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sp>
        <p:nvSpPr>
          <p:cNvPr id="19459" name="Tijdelijke aanduiding voor dianummer 3">
            <a:extLst>
              <a:ext uri="{FF2B5EF4-FFF2-40B4-BE49-F238E27FC236}">
                <a16:creationId xmlns:a16="http://schemas.microsoft.com/office/drawing/2014/main" id="{64ED609B-E1FD-6C46-8BD2-1495B0C54F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D3A998-D2C3-0041-94DE-2F89AFBF77A6}" type="slidenum">
              <a:rPr lang="en-US" altLang="nl-N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nl-N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1B4E55-C623-0249-8A94-E50D05E95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9B979-D649-6B43-9218-516E2FB2FAD4}" type="datetimeFigureOut">
              <a:rPr lang="nl-NL"/>
              <a:pPr>
                <a:defRPr/>
              </a:pPr>
              <a:t>14-10-18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7D7E67-D0E9-D34A-BD68-B7B13C8ED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FB2701-6FD6-F242-996F-19EC4C9C3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ECCFC-C30D-E24C-9377-2C8152CEB1B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0351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45C7AD-E98B-7248-A165-6D696C690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0B61B-2241-194B-9DD3-F03CCAE82457}" type="datetimeFigureOut">
              <a:rPr lang="nl-NL"/>
              <a:pPr>
                <a:defRPr/>
              </a:pPr>
              <a:t>14-10-18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6B3778-7266-9141-B0EB-92B3863AF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FBF918D-FB55-3B4D-8112-46ADAB7E5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263DB-7DE1-B84B-99CD-B9875E3DB0D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5748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64F63C-59A6-4E47-B763-B0F7ECE3E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17358-23EB-0842-9EAC-23C16DEB18FC}" type="datetimeFigureOut">
              <a:rPr lang="nl-NL"/>
              <a:pPr>
                <a:defRPr/>
              </a:pPr>
              <a:t>14-10-18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6E1AB2-61A5-704E-91E2-01B21830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C71390-9283-6244-B91A-2B13B404E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AEAEE-2374-0D4B-9FAA-7B150D66A90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78311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4A7AAB-9DCD-6441-92FD-63C26BB79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DF07A-1210-3144-B24F-1CF75682BA23}" type="datetimeFigureOut">
              <a:rPr lang="nl-NL"/>
              <a:pPr>
                <a:defRPr/>
              </a:pPr>
              <a:t>14-10-18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A9C60F-8DC8-1C40-A0B4-DAC80A81B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EA932A-077D-224E-ADF2-E1068DF8B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236E9-7B3F-9341-BF86-D20D71C8665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5922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623151-2CED-E947-9F33-E8E665BAB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E0547-70AC-2946-95C9-0E827C7EFB8B}" type="datetimeFigureOut">
              <a:rPr lang="nl-NL"/>
              <a:pPr>
                <a:defRPr/>
              </a:pPr>
              <a:t>14-10-18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F6E5FC-030C-BF4C-9316-C0E174776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3A2EFB-2241-B542-9621-790FA6C28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3EFEC-E3FA-E346-9504-C996BA59BD3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2302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41A94E6A-16FC-6F43-96DA-53CF34E16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935AF-7009-EA49-8642-5CB556EE20A3}" type="datetimeFigureOut">
              <a:rPr lang="nl-NL"/>
              <a:pPr>
                <a:defRPr/>
              </a:pPr>
              <a:t>14-10-18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BD8E5116-0913-E448-B82D-CA293230F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DD4E9741-F284-AE4A-A6D8-39772CF29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64258-AE84-CF48-8C3D-40CD3A3B51E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6732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694DDC38-3C9F-3744-9ACB-E33877D9D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5AC22-C46E-804D-9C68-082585600CC6}" type="datetimeFigureOut">
              <a:rPr lang="nl-NL"/>
              <a:pPr>
                <a:defRPr/>
              </a:pPr>
              <a:t>14-10-18</a:t>
            </a:fld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13718C1C-6E67-DA48-AEBE-CED9A7499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AF870FEF-BFAE-4E43-8A4B-33D65296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4EB43-F9A5-984A-B6D3-761A9E6B364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2349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B7DF8B00-C8AC-374C-A24D-4A8983A08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60E29-276E-FF49-9E47-F98097ECCDE2}" type="datetimeFigureOut">
              <a:rPr lang="nl-NL"/>
              <a:pPr>
                <a:defRPr/>
              </a:pPr>
              <a:t>14-10-18</a:t>
            </a:fld>
            <a:endParaRPr 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672E4390-429A-1E44-87F9-7BE726A06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27FA144D-A613-F742-A479-34C18A498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3B98D-CF92-404A-A158-D1159AF32D5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0894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366A5D6F-5F75-FF45-BDC6-4136B1209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C6E26-F947-6648-9B61-3E53840B6DA0}" type="datetimeFigureOut">
              <a:rPr lang="nl-NL"/>
              <a:pPr>
                <a:defRPr/>
              </a:pPr>
              <a:t>14-10-18</a:t>
            </a:fld>
            <a:endParaRPr lang="nl-NL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BE440E7B-CF2F-B949-A29B-17220DA18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29FC94CD-CFDD-7A4C-AA91-DE8CF71CD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4FFB0-A128-AE49-A75C-9438C226A71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04475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7F21A1AB-B356-7641-82A7-CBE1A532F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A3146-6A33-8D4D-97DF-7FA5F76D5C28}" type="datetimeFigureOut">
              <a:rPr lang="nl-NL"/>
              <a:pPr>
                <a:defRPr/>
              </a:pPr>
              <a:t>14-10-18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1B9682A5-E543-584A-AB2C-82A53C016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D90DC8CD-EF27-884B-92D6-C4642E44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CA979-B10C-A24A-A3D7-9C37CCD44D3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82457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D7A3ACCD-C723-B041-8D0A-11E8CF964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9C6F5-28FB-034D-BD51-CC1C921FC5BD}" type="datetimeFigureOut">
              <a:rPr lang="nl-NL"/>
              <a:pPr>
                <a:defRPr/>
              </a:pPr>
              <a:t>14-10-18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FEACCC9E-BD5D-7140-83DA-27B346520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EC5E542C-29E8-6243-9DED-5EE0BA80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6E5BE-871D-7444-9B60-B798AA89839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3499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2B301C9E-C70B-2A4E-A2EF-E77BBDBC577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B61C0635-6DD7-154A-A954-D783C1E76F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FC79A7-02A9-9E49-B14B-2F9B856E03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591973-8607-7342-8FBF-00CC8E7CFE1C}" type="datetimeFigureOut">
              <a:rPr lang="nl-NL"/>
              <a:pPr>
                <a:defRPr/>
              </a:pPr>
              <a:t>14-10-18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113C43-9E64-1C42-9348-9534671C4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158F85-8986-324D-A8B1-A08A4405E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1859478-B2B1-494E-8DA0-B9524353DBF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mP2aEYqi5g&amp;t=3s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2.jpeg"/><Relationship Id="rId4" Type="http://schemas.openxmlformats.org/officeDocument/2006/relationships/hyperlink" Target="https://www.youtube.com/watch?v=8sZBiQzS3i4&amp;t=51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hyperlink" Target="http://www.youtube.com/watch?v=7FvgP5hO99o" TargetMode="External"/><Relationship Id="rId2" Type="http://schemas.openxmlformats.org/officeDocument/2006/relationships/hyperlink" Target="https://www.youtube.com/watch?v=cWqxPnIXidw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6.jpeg"/><Relationship Id="rId7" Type="http://schemas.openxmlformats.org/officeDocument/2006/relationships/hyperlink" Target="http://www.youtube.com/watch?v=YxLqx8xF9Pw" TargetMode="External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hyperlink" Target="http://www.youtube.com/watch?v=-sRPSB6o0AQ" TargetMode="External"/><Relationship Id="rId5" Type="http://schemas.openxmlformats.org/officeDocument/2006/relationships/hyperlink" Target="https://www.youtube.com/watch?v=-UQsSC3seUo" TargetMode="External"/><Relationship Id="rId10" Type="http://schemas.openxmlformats.org/officeDocument/2006/relationships/image" Target="../media/image19.jpeg"/><Relationship Id="rId4" Type="http://schemas.openxmlformats.org/officeDocument/2006/relationships/hyperlink" Target="https://www.youtube.com/watch?v=YxLqx8xF9Pw" TargetMode="External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lymotion.com/video/x28pk9x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eneas journey.gif">
            <a:extLst>
              <a:ext uri="{FF2B5EF4-FFF2-40B4-BE49-F238E27FC236}">
                <a16:creationId xmlns:a16="http://schemas.microsoft.com/office/drawing/2014/main" id="{9A38F009-11FA-5843-867B-784E0E44A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5" y="1285875"/>
            <a:ext cx="4403725" cy="2714625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59E7EC27-311C-954B-91B1-FAE5E5E250D8}"/>
              </a:ext>
            </a:extLst>
          </p:cNvPr>
          <p:cNvSpPr txBox="1"/>
          <p:nvPr/>
        </p:nvSpPr>
        <p:spPr>
          <a:xfrm>
            <a:off x="-142875" y="-142875"/>
            <a:ext cx="9429750" cy="10160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 w="25400">
            <a:solidFill>
              <a:schemeClr val="tx1"/>
            </a:solidFill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A5C3D039-0B52-0849-9859-A682B554F5D2}"/>
              </a:ext>
            </a:extLst>
          </p:cNvPr>
          <p:cNvSpPr txBox="1"/>
          <p:nvPr/>
        </p:nvSpPr>
        <p:spPr>
          <a:xfrm>
            <a:off x="-142875" y="6027738"/>
            <a:ext cx="9429750" cy="830262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</p:txBody>
      </p:sp>
      <p:sp>
        <p:nvSpPr>
          <p:cNvPr id="14340" name="Tekstvak 3">
            <a:extLst>
              <a:ext uri="{FF2B5EF4-FFF2-40B4-BE49-F238E27FC236}">
                <a16:creationId xmlns:a16="http://schemas.microsoft.com/office/drawing/2014/main" id="{1395D044-6314-6648-BC58-63062CAAA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14313"/>
            <a:ext cx="871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b="1" dirty="0"/>
              <a:t>Romeinse Rijk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CC89AEF-4984-FB4E-8149-64D8E194B1FE}"/>
              </a:ext>
            </a:extLst>
          </p:cNvPr>
          <p:cNvSpPr txBox="1"/>
          <p:nvPr/>
        </p:nvSpPr>
        <p:spPr>
          <a:xfrm>
            <a:off x="214313" y="1285875"/>
            <a:ext cx="8643937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dirty="0">
                <a:latin typeface="+mn-lt"/>
                <a:cs typeface="Arial" charset="0"/>
              </a:rPr>
              <a:t>Deze les: Romeinse Rijk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i="1" dirty="0">
                <a:latin typeface="+mn-lt"/>
                <a:cs typeface="Arial" charset="0"/>
              </a:rPr>
              <a:t>Ontstaan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nl-NL" sz="2000" b="1" dirty="0">
                <a:latin typeface="+mn-lt"/>
                <a:cs typeface="Arial" charset="0"/>
              </a:rPr>
              <a:t>Mythe van Aeneas </a:t>
            </a:r>
            <a:r>
              <a:rPr lang="nl-NL" sz="2000" b="1" i="1" dirty="0">
                <a:latin typeface="+mn-lt"/>
                <a:cs typeface="Arial" charset="0"/>
              </a:rPr>
              <a:t>(Troy)</a:t>
            </a: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nl-NL" sz="2000" b="1" dirty="0">
                <a:latin typeface="+mn-lt"/>
                <a:cs typeface="Arial" charset="0"/>
              </a:rPr>
              <a:t>Romulus, Remus en de wolf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dirty="0">
                <a:latin typeface="+mn-lt"/>
                <a:cs typeface="Arial" charset="0"/>
              </a:rPr>
              <a:t>Video: </a:t>
            </a:r>
            <a:r>
              <a:rPr lang="nl-NL" sz="2000" b="1" dirty="0">
                <a:cs typeface="Arial" charset="0"/>
                <a:hlinkClick r:id="rId3"/>
              </a:rPr>
              <a:t>https://www.youtube.com/watch?v=AmP2aEYqi5g&amp;t=3s</a:t>
            </a:r>
            <a:r>
              <a:rPr lang="nl-NL" sz="2000" b="1" dirty="0">
                <a:cs typeface="Arial" charset="0"/>
              </a:rPr>
              <a:t>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35C9EA-FA93-3646-AC47-15011BF2C734}"/>
              </a:ext>
            </a:extLst>
          </p:cNvPr>
          <p:cNvSpPr txBox="1"/>
          <p:nvPr/>
        </p:nvSpPr>
        <p:spPr>
          <a:xfrm>
            <a:off x="285750" y="3857625"/>
            <a:ext cx="4071938" cy="4000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latin typeface="+mn-lt"/>
                <a:cs typeface="Arial" charset="0"/>
              </a:rPr>
              <a:t>Romulus </a:t>
            </a:r>
            <a:r>
              <a:rPr lang="en-US" sz="2000" b="1" dirty="0" err="1">
                <a:latin typeface="+mn-lt"/>
                <a:cs typeface="Arial" charset="0"/>
              </a:rPr>
              <a:t>sticht</a:t>
            </a:r>
            <a:r>
              <a:rPr lang="en-US" sz="2000" b="1" dirty="0">
                <a:latin typeface="+mn-lt"/>
                <a:cs typeface="Arial" charset="0"/>
              </a:rPr>
              <a:t> Rome in 754 v. Chr.</a:t>
            </a:r>
          </a:p>
        </p:txBody>
      </p:sp>
      <p:pic>
        <p:nvPicPr>
          <p:cNvPr id="15" name="Picture 14" descr="10cmKL02.jpg">
            <a:extLst>
              <a:ext uri="{FF2B5EF4-FFF2-40B4-BE49-F238E27FC236}">
                <a16:creationId xmlns:a16="http://schemas.microsoft.com/office/drawing/2014/main" id="{A01C1B35-61D1-144E-8AB8-8EF60BFDDA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340" t="386" r="6340" b="14278"/>
          <a:stretch>
            <a:fillRect/>
          </a:stretch>
        </p:blipFill>
        <p:spPr>
          <a:xfrm>
            <a:off x="214313" y="142875"/>
            <a:ext cx="549275" cy="536575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aeneas-2.jpg">
            <a:extLst>
              <a:ext uri="{FF2B5EF4-FFF2-40B4-BE49-F238E27FC236}">
                <a16:creationId xmlns:a16="http://schemas.microsoft.com/office/drawing/2014/main" id="{4D38D8D5-5F09-1546-9180-E9D919409B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4799" y="944563"/>
            <a:ext cx="3086100" cy="427355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romulusremus.jpg">
            <a:extLst>
              <a:ext uri="{FF2B5EF4-FFF2-40B4-BE49-F238E27FC236}">
                <a16:creationId xmlns:a16="http://schemas.microsoft.com/office/drawing/2014/main" id="{A92B3D3D-E864-D74A-A17F-C7EEC57DB2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7174" y="1227709"/>
            <a:ext cx="3770313" cy="2714625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 descr="augustyn-mirys-romulus-founds-rome-and-kills-remus-when-he-mocks-it_i-G-17-1738-B1Y3D00Z.jpg">
            <a:extLst>
              <a:ext uri="{FF2B5EF4-FFF2-40B4-BE49-F238E27FC236}">
                <a16:creationId xmlns:a16="http://schemas.microsoft.com/office/drawing/2014/main" id="{C920BADC-7526-7443-8357-6A923744C0A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1945" t="11972" r="11945" b="1408"/>
          <a:stretch>
            <a:fillRect/>
          </a:stretch>
        </p:blipFill>
        <p:spPr>
          <a:xfrm>
            <a:off x="5120630" y="1171616"/>
            <a:ext cx="3857625" cy="329565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1 rome-empire-218bc.jpg">
            <a:extLst>
              <a:ext uri="{FF2B5EF4-FFF2-40B4-BE49-F238E27FC236}">
                <a16:creationId xmlns:a16="http://schemas.microsoft.com/office/drawing/2014/main" id="{304FD62D-6DF9-A44A-86E8-055B39146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5" y="1214438"/>
            <a:ext cx="4133850" cy="3160712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 descr="2 rome-empire-100bc.jpg">
            <a:extLst>
              <a:ext uri="{FF2B5EF4-FFF2-40B4-BE49-F238E27FC236}">
                <a16:creationId xmlns:a16="http://schemas.microsoft.com/office/drawing/2014/main" id="{5797A998-0848-744F-BC04-D56B87BB8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5" y="1214438"/>
            <a:ext cx="4124325" cy="3152775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660F8A62-5C15-7440-BC43-DBF84F4A2CB4}"/>
              </a:ext>
            </a:extLst>
          </p:cNvPr>
          <p:cNvSpPr txBox="1"/>
          <p:nvPr/>
        </p:nvSpPr>
        <p:spPr>
          <a:xfrm>
            <a:off x="-142875" y="-142875"/>
            <a:ext cx="9429750" cy="10160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 w="25400">
            <a:solidFill>
              <a:schemeClr val="tx1"/>
            </a:solidFill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E5797B4-3FCA-8047-98E5-CD97FA2625F9}"/>
              </a:ext>
            </a:extLst>
          </p:cNvPr>
          <p:cNvSpPr txBox="1"/>
          <p:nvPr/>
        </p:nvSpPr>
        <p:spPr>
          <a:xfrm>
            <a:off x="-142875" y="6027738"/>
            <a:ext cx="9429750" cy="830262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</p:txBody>
      </p:sp>
      <p:sp>
        <p:nvSpPr>
          <p:cNvPr id="15365" name="Tekstvak 3">
            <a:extLst>
              <a:ext uri="{FF2B5EF4-FFF2-40B4-BE49-F238E27FC236}">
                <a16:creationId xmlns:a16="http://schemas.microsoft.com/office/drawing/2014/main" id="{0CE318A7-8D44-7E41-8EAC-CF0C83F5E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14313"/>
            <a:ext cx="871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b="1" dirty="0"/>
              <a:t>Romeinse Rijk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E4A4850-704A-484B-A62A-75A94F4C4ECC}"/>
              </a:ext>
            </a:extLst>
          </p:cNvPr>
          <p:cNvSpPr txBox="1"/>
          <p:nvPr/>
        </p:nvSpPr>
        <p:spPr>
          <a:xfrm>
            <a:off x="214313" y="1285875"/>
            <a:ext cx="8643937" cy="5940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i="1" dirty="0">
                <a:latin typeface="+mn-lt"/>
                <a:cs typeface="Arial" charset="0"/>
              </a:rPr>
              <a:t>Uitbreiding Romeinse Rijk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nl-NL" sz="2000" b="1" dirty="0">
                <a:latin typeface="+mn-lt"/>
                <a:cs typeface="Arial" charset="0"/>
              </a:rPr>
              <a:t>Tot 218 voor Chr.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nl-NL" sz="2000" b="1" dirty="0">
                <a:latin typeface="+mn-lt"/>
                <a:cs typeface="Arial" charset="0"/>
              </a:rPr>
              <a:t>Tot 100 voor Chr.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nl-NL" sz="2000" b="1" dirty="0">
                <a:latin typeface="+mn-lt"/>
                <a:cs typeface="Arial" charset="0"/>
              </a:rPr>
              <a:t>Tot 44 voor Chr.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nl-NL" sz="2000" b="1" dirty="0">
                <a:latin typeface="+mn-lt"/>
                <a:cs typeface="Arial" charset="0"/>
              </a:rPr>
              <a:t>Tot 54 na Chr.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dirty="0">
                <a:latin typeface="+mn-lt"/>
                <a:cs typeface="Arial" charset="0"/>
              </a:rPr>
              <a:t>Video 146 v.Chr.: </a:t>
            </a:r>
            <a:r>
              <a:rPr lang="nl-NL" sz="2000" b="1" dirty="0">
                <a:latin typeface="+mn-lt"/>
                <a:cs typeface="Arial" charset="0"/>
                <a:hlinkClick r:id="rId4"/>
              </a:rPr>
              <a:t>https://www.youtube.com/watch?v=8sZBiQzS3i4&amp;t=51s</a:t>
            </a:r>
            <a:r>
              <a:rPr lang="nl-NL" sz="2000" b="1" dirty="0">
                <a:latin typeface="+mn-lt"/>
                <a:cs typeface="Arial" charset="0"/>
              </a:rPr>
              <a:t>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4D738C-2388-944E-AD00-8A0C74C364CB}"/>
              </a:ext>
            </a:extLst>
          </p:cNvPr>
          <p:cNvSpPr txBox="1"/>
          <p:nvPr/>
        </p:nvSpPr>
        <p:spPr>
          <a:xfrm>
            <a:off x="285750" y="2000250"/>
            <a:ext cx="4214813" cy="4000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latin typeface="+mn-lt"/>
                <a:cs typeface="Arial" charset="0"/>
              </a:rPr>
              <a:t>Heel </a:t>
            </a:r>
            <a:r>
              <a:rPr lang="en-US" sz="2000" b="1" dirty="0" err="1">
                <a:latin typeface="+mn-lt"/>
                <a:cs typeface="Arial" charset="0"/>
              </a:rPr>
              <a:t>Italië</a:t>
            </a:r>
            <a:r>
              <a:rPr lang="en-US" sz="2000" b="1" dirty="0">
                <a:latin typeface="+mn-lt"/>
                <a:cs typeface="Arial" charset="0"/>
              </a:rPr>
              <a:t> </a:t>
            </a:r>
            <a:r>
              <a:rPr lang="en-US" sz="2000" b="1" dirty="0" err="1">
                <a:latin typeface="+mn-lt"/>
                <a:cs typeface="Arial" charset="0"/>
              </a:rPr>
              <a:t>veroverd</a:t>
            </a:r>
            <a:endParaRPr lang="en-US" sz="2000" b="1" dirty="0">
              <a:latin typeface="+mn-lt"/>
              <a:cs typeface="Arial" charset="0"/>
            </a:endParaRPr>
          </a:p>
        </p:txBody>
      </p:sp>
      <p:pic>
        <p:nvPicPr>
          <p:cNvPr id="15" name="Picture 14" descr="10cmKL02.jpg">
            <a:extLst>
              <a:ext uri="{FF2B5EF4-FFF2-40B4-BE49-F238E27FC236}">
                <a16:creationId xmlns:a16="http://schemas.microsoft.com/office/drawing/2014/main" id="{585142AC-5211-904D-BF55-DB55D508E03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340" t="386" r="6340" b="14278"/>
          <a:stretch>
            <a:fillRect/>
          </a:stretch>
        </p:blipFill>
        <p:spPr>
          <a:xfrm>
            <a:off x="214313" y="142875"/>
            <a:ext cx="549275" cy="536575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BD0A68E-9078-6E4B-B4B1-A66D78B876FC}"/>
              </a:ext>
            </a:extLst>
          </p:cNvPr>
          <p:cNvSpPr txBox="1"/>
          <p:nvPr/>
        </p:nvSpPr>
        <p:spPr>
          <a:xfrm>
            <a:off x="285750" y="2928938"/>
            <a:ext cx="4214813" cy="4000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 err="1">
                <a:latin typeface="+mn-lt"/>
                <a:cs typeface="Arial" charset="0"/>
              </a:rPr>
              <a:t>Griekenland</a:t>
            </a:r>
            <a:r>
              <a:rPr lang="en-US" sz="2000" b="1" dirty="0">
                <a:latin typeface="+mn-lt"/>
                <a:cs typeface="Arial" charset="0"/>
              </a:rPr>
              <a:t>, </a:t>
            </a:r>
            <a:r>
              <a:rPr lang="en-US" sz="2000" b="1" dirty="0" err="1">
                <a:latin typeface="+mn-lt"/>
                <a:cs typeface="Arial" charset="0"/>
              </a:rPr>
              <a:t>Oost-Spanje</a:t>
            </a:r>
            <a:r>
              <a:rPr lang="en-US" sz="2000" b="1" dirty="0">
                <a:latin typeface="+mn-lt"/>
                <a:cs typeface="Arial" charset="0"/>
              </a:rPr>
              <a:t> en </a:t>
            </a:r>
            <a:r>
              <a:rPr lang="en-US" sz="2000" b="1" dirty="0" err="1">
                <a:latin typeface="+mn-lt"/>
                <a:cs typeface="Arial" charset="0"/>
              </a:rPr>
              <a:t>Carthago</a:t>
            </a:r>
            <a:endParaRPr lang="en-US" sz="2000" b="1" dirty="0">
              <a:latin typeface="+mn-lt"/>
              <a:cs typeface="Arial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7C6055-2334-2448-B18C-D2926B9598D0}"/>
              </a:ext>
            </a:extLst>
          </p:cNvPr>
          <p:cNvSpPr txBox="1"/>
          <p:nvPr/>
        </p:nvSpPr>
        <p:spPr>
          <a:xfrm>
            <a:off x="285750" y="5072063"/>
            <a:ext cx="4214813" cy="708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 err="1">
                <a:latin typeface="+mn-lt"/>
                <a:cs typeface="Arial" charset="0"/>
              </a:rPr>
              <a:t>Brittannië</a:t>
            </a:r>
            <a:r>
              <a:rPr lang="en-US" sz="2000" b="1" dirty="0">
                <a:latin typeface="+mn-lt"/>
                <a:cs typeface="Arial" charset="0"/>
              </a:rPr>
              <a:t>, </a:t>
            </a:r>
            <a:r>
              <a:rPr lang="en-US" sz="2000" b="1" dirty="0" err="1">
                <a:latin typeface="+mn-lt"/>
                <a:cs typeface="Arial" charset="0"/>
              </a:rPr>
              <a:t>Egypte</a:t>
            </a:r>
            <a:r>
              <a:rPr lang="en-US" sz="2000" b="1" dirty="0">
                <a:latin typeface="+mn-lt"/>
                <a:cs typeface="Arial" charset="0"/>
              </a:rPr>
              <a:t>, rest van </a:t>
            </a:r>
            <a:r>
              <a:rPr lang="en-US" sz="2000" b="1" dirty="0" err="1">
                <a:latin typeface="+mn-lt"/>
                <a:cs typeface="Arial" charset="0"/>
              </a:rPr>
              <a:t>Turkije</a:t>
            </a:r>
            <a:r>
              <a:rPr lang="en-US" sz="2000" b="1" dirty="0">
                <a:latin typeface="+mn-lt"/>
                <a:cs typeface="Arial" charset="0"/>
              </a:rPr>
              <a:t> en </a:t>
            </a:r>
            <a:r>
              <a:rPr lang="en-US" sz="2000" b="1" dirty="0" err="1">
                <a:latin typeface="+mn-lt"/>
                <a:cs typeface="Arial" charset="0"/>
              </a:rPr>
              <a:t>Noord-Afrika</a:t>
            </a:r>
            <a:endParaRPr lang="en-US" sz="2000" b="1" dirty="0">
              <a:latin typeface="+mn-lt"/>
              <a:cs typeface="Arial" charset="0"/>
            </a:endParaRPr>
          </a:p>
        </p:txBody>
      </p:sp>
      <p:pic>
        <p:nvPicPr>
          <p:cNvPr id="33" name="Picture 32" descr="4 rome-empire- ad54.jpg">
            <a:extLst>
              <a:ext uri="{FF2B5EF4-FFF2-40B4-BE49-F238E27FC236}">
                <a16:creationId xmlns:a16="http://schemas.microsoft.com/office/drawing/2014/main" id="{D6C5081A-4504-4C42-BD34-9F748C0351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5" y="1214438"/>
            <a:ext cx="4124325" cy="3152775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AD31181-FAF4-1246-B9EA-14AE5779DF34}"/>
              </a:ext>
            </a:extLst>
          </p:cNvPr>
          <p:cNvSpPr txBox="1"/>
          <p:nvPr/>
        </p:nvSpPr>
        <p:spPr>
          <a:xfrm>
            <a:off x="285750" y="3857625"/>
            <a:ext cx="4214813" cy="708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 err="1">
                <a:latin typeface="+mn-lt"/>
                <a:cs typeface="Arial" charset="0"/>
              </a:rPr>
              <a:t>Gallië</a:t>
            </a:r>
            <a:r>
              <a:rPr lang="en-US" sz="2000" b="1" dirty="0">
                <a:latin typeface="+mn-lt"/>
                <a:cs typeface="Arial" charset="0"/>
              </a:rPr>
              <a:t>, West-</a:t>
            </a:r>
            <a:r>
              <a:rPr lang="en-US" sz="2000" b="1" dirty="0" err="1">
                <a:latin typeface="+mn-lt"/>
                <a:cs typeface="Arial" charset="0"/>
              </a:rPr>
              <a:t>Spanje</a:t>
            </a:r>
            <a:r>
              <a:rPr lang="en-US" sz="2000" b="1" dirty="0">
                <a:latin typeface="+mn-lt"/>
                <a:cs typeface="Arial" charset="0"/>
              </a:rPr>
              <a:t>, </a:t>
            </a:r>
            <a:r>
              <a:rPr lang="en-US" sz="2000" b="1" dirty="0" err="1">
                <a:latin typeface="+mn-lt"/>
                <a:cs typeface="Arial" charset="0"/>
              </a:rPr>
              <a:t>delen</a:t>
            </a:r>
            <a:r>
              <a:rPr lang="en-US" sz="2000" b="1" dirty="0">
                <a:latin typeface="+mn-lt"/>
                <a:cs typeface="Arial" charset="0"/>
              </a:rPr>
              <a:t> van </a:t>
            </a:r>
            <a:r>
              <a:rPr lang="en-US" sz="2000" b="1" dirty="0" err="1">
                <a:latin typeface="+mn-lt"/>
                <a:cs typeface="Arial" charset="0"/>
              </a:rPr>
              <a:t>Turkije</a:t>
            </a:r>
            <a:r>
              <a:rPr lang="en-US" sz="2000" b="1" dirty="0">
                <a:latin typeface="+mn-lt"/>
                <a:cs typeface="Arial" charset="0"/>
              </a:rPr>
              <a:t> en </a:t>
            </a:r>
            <a:r>
              <a:rPr lang="en-US" sz="2000" b="1" dirty="0" err="1">
                <a:latin typeface="+mn-lt"/>
                <a:cs typeface="Arial" charset="0"/>
              </a:rPr>
              <a:t>Noord</a:t>
            </a:r>
            <a:r>
              <a:rPr lang="en-US" sz="2000" b="1" dirty="0">
                <a:latin typeface="+mn-lt"/>
                <a:cs typeface="Arial" charset="0"/>
              </a:rPr>
              <a:t>- </a:t>
            </a:r>
            <a:r>
              <a:rPr lang="en-US" sz="2000" b="1" dirty="0" err="1">
                <a:latin typeface="+mn-lt"/>
                <a:cs typeface="Arial" charset="0"/>
              </a:rPr>
              <a:t>Afrika</a:t>
            </a:r>
            <a:endParaRPr lang="en-US" sz="2000" b="1" dirty="0">
              <a:latin typeface="+mn-lt"/>
              <a:cs typeface="Arial" charset="0"/>
            </a:endParaRPr>
          </a:p>
        </p:txBody>
      </p:sp>
      <p:pic>
        <p:nvPicPr>
          <p:cNvPr id="35" name="Picture 34" descr="3 rome-empire-bc 44.jpg">
            <a:extLst>
              <a:ext uri="{FF2B5EF4-FFF2-40B4-BE49-F238E27FC236}">
                <a16:creationId xmlns:a16="http://schemas.microsoft.com/office/drawing/2014/main" id="{A5BD5258-09AC-4741-92A6-E2823E8A79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4875" y="1214438"/>
            <a:ext cx="4124325" cy="3152775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" name="5-Point Star 35">
            <a:extLst>
              <a:ext uri="{FF2B5EF4-FFF2-40B4-BE49-F238E27FC236}">
                <a16:creationId xmlns:a16="http://schemas.microsoft.com/office/drawing/2014/main" id="{60E013DB-0EF4-9345-AE1A-277ADAF302A3}"/>
              </a:ext>
            </a:extLst>
          </p:cNvPr>
          <p:cNvSpPr/>
          <p:nvPr/>
        </p:nvSpPr>
        <p:spPr>
          <a:xfrm>
            <a:off x="6215063" y="2786063"/>
            <a:ext cx="214312" cy="21431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9" grpId="0" animBg="1"/>
      <p:bldP spid="31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vak 16">
            <a:extLst>
              <a:ext uri="{FF2B5EF4-FFF2-40B4-BE49-F238E27FC236}">
                <a16:creationId xmlns:a16="http://schemas.microsoft.com/office/drawing/2014/main" id="{E61824EC-B161-9D43-ACA8-41E4C41EDB8E}"/>
              </a:ext>
            </a:extLst>
          </p:cNvPr>
          <p:cNvSpPr txBox="1"/>
          <p:nvPr/>
        </p:nvSpPr>
        <p:spPr>
          <a:xfrm>
            <a:off x="-142875" y="-142875"/>
            <a:ext cx="9429750" cy="10160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 w="25400">
            <a:solidFill>
              <a:schemeClr val="tx1"/>
            </a:solidFill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8EF853B-2052-6442-AD99-281095E251E8}"/>
              </a:ext>
            </a:extLst>
          </p:cNvPr>
          <p:cNvSpPr txBox="1"/>
          <p:nvPr/>
        </p:nvSpPr>
        <p:spPr>
          <a:xfrm>
            <a:off x="-142875" y="6027738"/>
            <a:ext cx="9429750" cy="830262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</p:txBody>
      </p:sp>
      <p:sp>
        <p:nvSpPr>
          <p:cNvPr id="16387" name="Tekstvak 3">
            <a:extLst>
              <a:ext uri="{FF2B5EF4-FFF2-40B4-BE49-F238E27FC236}">
                <a16:creationId xmlns:a16="http://schemas.microsoft.com/office/drawing/2014/main" id="{BAD67513-0D02-084F-AC49-8057459D7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14313"/>
            <a:ext cx="871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b="1"/>
              <a:t>Romeins Imperium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815CB3A-6413-9449-B3A6-CAA554A1D935}"/>
              </a:ext>
            </a:extLst>
          </p:cNvPr>
          <p:cNvSpPr txBox="1"/>
          <p:nvPr/>
        </p:nvSpPr>
        <p:spPr>
          <a:xfrm>
            <a:off x="214313" y="1285875"/>
            <a:ext cx="8643937" cy="8402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i="1" dirty="0">
                <a:latin typeface="+mn-lt"/>
                <a:cs typeface="Arial" charset="0"/>
              </a:rPr>
              <a:t>Van republiek naar keizerrijk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dirty="0">
                <a:latin typeface="+mn-lt"/>
                <a:cs typeface="Arial" charset="0"/>
              </a:rPr>
              <a:t>Romeinse Rijk bestuurd door Senaat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nl-NL" sz="2000" b="1" dirty="0">
                <a:latin typeface="+mn-lt"/>
                <a:cs typeface="Arial" charset="0"/>
              </a:rPr>
              <a:t>Aristocratie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dirty="0">
                <a:latin typeface="+mn-lt"/>
                <a:cs typeface="Arial" charset="0"/>
              </a:rPr>
              <a:t>Gaius Julius Caesar (100 - 44 v. Chr.)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nl-NL" sz="2000" b="1" dirty="0">
                <a:latin typeface="+mn-lt"/>
                <a:cs typeface="Arial" charset="0"/>
              </a:rPr>
              <a:t>Veroverd Gallië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nl-NL" sz="2000" b="1" dirty="0">
                <a:latin typeface="+mn-lt"/>
                <a:cs typeface="Arial" charset="0"/>
              </a:rPr>
              <a:t>Alleenheerser in 48 v. Chr.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nl-NL" sz="2000" b="1" dirty="0">
                <a:latin typeface="+mn-lt"/>
                <a:cs typeface="Arial" charset="0"/>
              </a:rPr>
              <a:t>Vermoord in 44 v. Chr. </a:t>
            </a:r>
            <a:r>
              <a:rPr lang="nl-NL" sz="2000" b="1" i="1" dirty="0">
                <a:latin typeface="+mn-lt"/>
                <a:cs typeface="Arial" charset="0"/>
              </a:rPr>
              <a:t>(filmpje)</a:t>
            </a: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dirty="0">
                <a:cs typeface="Arial" charset="0"/>
                <a:hlinkClick r:id="rId2"/>
              </a:rPr>
              <a:t>https://www.youtube.com/watch?v=cWqxPnIXidw</a:t>
            </a:r>
            <a:r>
              <a:rPr lang="nl-NL" sz="2000" b="1" dirty="0">
                <a:cs typeface="Arial" charset="0"/>
              </a:rPr>
              <a:t>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dirty="0">
                <a:latin typeface="+mn-lt"/>
                <a:cs typeface="Arial" charset="0"/>
              </a:rPr>
              <a:t>27 v. Chr. Augustus wordt keizer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</p:txBody>
      </p:sp>
      <p:pic>
        <p:nvPicPr>
          <p:cNvPr id="15" name="Picture 14" descr="10cmKL02.jpg">
            <a:extLst>
              <a:ext uri="{FF2B5EF4-FFF2-40B4-BE49-F238E27FC236}">
                <a16:creationId xmlns:a16="http://schemas.microsoft.com/office/drawing/2014/main" id="{A8EFB5EB-DA72-444B-AC5F-208D17AC34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40" t="386" r="6340" b="14278"/>
          <a:stretch>
            <a:fillRect/>
          </a:stretch>
        </p:blipFill>
        <p:spPr>
          <a:xfrm>
            <a:off x="214313" y="142875"/>
            <a:ext cx="549275" cy="536575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800px-Maccari-Cicero.jpg">
            <a:extLst>
              <a:ext uri="{FF2B5EF4-FFF2-40B4-BE49-F238E27FC236}">
                <a16:creationId xmlns:a16="http://schemas.microsoft.com/office/drawing/2014/main" id="{C89992A6-282D-804E-AD83-F7C010A49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0" y="1071563"/>
            <a:ext cx="4071938" cy="25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E486E9F-11D8-0540-8E44-1EA24F8FF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38" y="1071563"/>
            <a:ext cx="2595562" cy="4703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 descr="julius_caesar_statue.jpg">
            <a:extLst>
              <a:ext uri="{FF2B5EF4-FFF2-40B4-BE49-F238E27FC236}">
                <a16:creationId xmlns:a16="http://schemas.microsoft.com/office/drawing/2014/main" id="{5875D6D1-EDEC-034E-AF09-D92436ABC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25" y="1071563"/>
            <a:ext cx="2857500" cy="4200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 descr="l.jpg">
            <a:hlinkClick r:id="rId7"/>
            <a:extLst>
              <a:ext uri="{FF2B5EF4-FFF2-40B4-BE49-F238E27FC236}">
                <a16:creationId xmlns:a16="http://schemas.microsoft.com/office/drawing/2014/main" id="{11C78DAB-BD89-3F44-A2CF-8E02FC6151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9125" y="1071563"/>
            <a:ext cx="4595813" cy="2597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 descr="augustus_primaporta.JPG">
            <a:extLst>
              <a:ext uri="{FF2B5EF4-FFF2-40B4-BE49-F238E27FC236}">
                <a16:creationId xmlns:a16="http://schemas.microsoft.com/office/drawing/2014/main" id="{31047C85-9584-9A42-89C3-042222EA9D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2125" y="1071563"/>
            <a:ext cx="3448050" cy="4729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vak 16">
            <a:extLst>
              <a:ext uri="{FF2B5EF4-FFF2-40B4-BE49-F238E27FC236}">
                <a16:creationId xmlns:a16="http://schemas.microsoft.com/office/drawing/2014/main" id="{EA752E08-45B3-6D4F-B18B-06ADFD8FCB20}"/>
              </a:ext>
            </a:extLst>
          </p:cNvPr>
          <p:cNvSpPr txBox="1"/>
          <p:nvPr/>
        </p:nvSpPr>
        <p:spPr>
          <a:xfrm>
            <a:off x="-142875" y="-142875"/>
            <a:ext cx="9429750" cy="10160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 w="25400">
            <a:solidFill>
              <a:schemeClr val="tx1"/>
            </a:solidFill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F0443033-940C-CF4F-B3C1-9C67B660E5B6}"/>
              </a:ext>
            </a:extLst>
          </p:cNvPr>
          <p:cNvSpPr txBox="1"/>
          <p:nvPr/>
        </p:nvSpPr>
        <p:spPr>
          <a:xfrm>
            <a:off x="-142875" y="6027738"/>
            <a:ext cx="9429750" cy="830262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</p:txBody>
      </p:sp>
      <p:sp>
        <p:nvSpPr>
          <p:cNvPr id="17411" name="Tekstvak 3">
            <a:extLst>
              <a:ext uri="{FF2B5EF4-FFF2-40B4-BE49-F238E27FC236}">
                <a16:creationId xmlns:a16="http://schemas.microsoft.com/office/drawing/2014/main" id="{C17F440F-C586-0548-A296-010FC6CB3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14313"/>
            <a:ext cx="871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b="1" dirty="0"/>
              <a:t>Romeinse Rijk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8CF0D14-5298-D742-A41E-3140059BD32D}"/>
              </a:ext>
            </a:extLst>
          </p:cNvPr>
          <p:cNvSpPr txBox="1"/>
          <p:nvPr/>
        </p:nvSpPr>
        <p:spPr>
          <a:xfrm>
            <a:off x="214313" y="1285875"/>
            <a:ext cx="8643937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dirty="0">
                <a:latin typeface="+mn-lt"/>
                <a:cs typeface="Arial" charset="0"/>
              </a:rPr>
              <a:t>In keizerrijk weinig nieuwe veroveringen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nl-NL" sz="2000" b="1" dirty="0">
                <a:latin typeface="+mn-lt"/>
                <a:cs typeface="Arial" charset="0"/>
              </a:rPr>
              <a:t>Verdediging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nl-NL" sz="2000" b="1" i="1" dirty="0">
                <a:latin typeface="+mn-lt"/>
                <a:cs typeface="Arial" charset="0"/>
              </a:rPr>
              <a:t>Castra</a:t>
            </a: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</p:txBody>
      </p:sp>
      <p:pic>
        <p:nvPicPr>
          <p:cNvPr id="15" name="Picture 14" descr="10cmKL02.jpg">
            <a:extLst>
              <a:ext uri="{FF2B5EF4-FFF2-40B4-BE49-F238E27FC236}">
                <a16:creationId xmlns:a16="http://schemas.microsoft.com/office/drawing/2014/main" id="{B041EFF4-2DB6-EF42-9921-1A2F8E5280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40" t="386" r="6340" b="14278"/>
          <a:stretch>
            <a:fillRect/>
          </a:stretch>
        </p:blipFill>
        <p:spPr>
          <a:xfrm>
            <a:off x="214313" y="142875"/>
            <a:ext cx="549275" cy="536575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Limes1.png">
            <a:extLst>
              <a:ext uri="{FF2B5EF4-FFF2-40B4-BE49-F238E27FC236}">
                <a16:creationId xmlns:a16="http://schemas.microsoft.com/office/drawing/2014/main" id="{935B90D4-3031-C540-829E-E8EEF8265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25" y="1785938"/>
            <a:ext cx="5500688" cy="3965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europe_indoeuropean-languages-map.jpg">
            <a:extLst>
              <a:ext uri="{FF2B5EF4-FFF2-40B4-BE49-F238E27FC236}">
                <a16:creationId xmlns:a16="http://schemas.microsoft.com/office/drawing/2014/main" id="{A85048AD-BDCE-4D46-AFA8-E3468329D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0" y="2000250"/>
            <a:ext cx="4632325" cy="3768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2BE7E8D6-C7DA-2F4F-ACB1-76D25B6AE0CF}"/>
              </a:ext>
            </a:extLst>
          </p:cNvPr>
          <p:cNvSpPr txBox="1"/>
          <p:nvPr/>
        </p:nvSpPr>
        <p:spPr>
          <a:xfrm>
            <a:off x="-142875" y="-142875"/>
            <a:ext cx="9429750" cy="10160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 w="25400">
            <a:solidFill>
              <a:schemeClr val="tx1"/>
            </a:solidFill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AE8C641-CC98-B342-A712-909048B61CDD}"/>
              </a:ext>
            </a:extLst>
          </p:cNvPr>
          <p:cNvSpPr txBox="1"/>
          <p:nvPr/>
        </p:nvSpPr>
        <p:spPr>
          <a:xfrm>
            <a:off x="-142875" y="6027738"/>
            <a:ext cx="9429750" cy="830262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</p:txBody>
      </p:sp>
      <p:sp>
        <p:nvSpPr>
          <p:cNvPr id="18436" name="Tekstvak 3">
            <a:extLst>
              <a:ext uri="{FF2B5EF4-FFF2-40B4-BE49-F238E27FC236}">
                <a16:creationId xmlns:a16="http://schemas.microsoft.com/office/drawing/2014/main" id="{4E4ECCD5-991D-EB4A-A916-AE0035866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14313"/>
            <a:ext cx="871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b="1" dirty="0"/>
              <a:t>Romeinse Rijk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D3679E5-A3A1-2747-806F-7569469BD649}"/>
              </a:ext>
            </a:extLst>
          </p:cNvPr>
          <p:cNvSpPr txBox="1"/>
          <p:nvPr/>
        </p:nvSpPr>
        <p:spPr>
          <a:xfrm>
            <a:off x="214313" y="1285875"/>
            <a:ext cx="8643937" cy="8402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dirty="0">
                <a:latin typeface="+mn-lt"/>
                <a:cs typeface="Arial" charset="0"/>
              </a:rPr>
              <a:t>Volken beïnvloed door Grieks-Romeinse cultuur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i="1" dirty="0">
                <a:latin typeface="+mn-lt"/>
                <a:cs typeface="Arial" charset="0"/>
              </a:rPr>
              <a:t>Hoe verspreid?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nl-NL" sz="2000" b="1" dirty="0">
                <a:latin typeface="+mn-lt"/>
                <a:cs typeface="Arial" charset="0"/>
              </a:rPr>
              <a:t>Veroveringen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nl-NL" sz="2000" b="1" dirty="0">
                <a:latin typeface="+mn-lt"/>
                <a:cs typeface="Arial" charset="0"/>
                <a:hlinkClick r:id="rId4"/>
              </a:rPr>
              <a:t>https://www.youtube.com/watch?v=YxLqx8xF9Pw</a:t>
            </a:r>
            <a:r>
              <a:rPr lang="nl-NL" sz="2000" b="1" dirty="0">
                <a:latin typeface="+mn-lt"/>
                <a:cs typeface="Arial" charset="0"/>
              </a:rPr>
              <a:t>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nl-NL" sz="2000" b="1" dirty="0">
                <a:latin typeface="+mn-lt"/>
                <a:cs typeface="Arial" charset="0"/>
              </a:rPr>
              <a:t>Soldaten (</a:t>
            </a:r>
            <a:r>
              <a:rPr lang="nl-NL" sz="2000" b="1" i="1" dirty="0">
                <a:latin typeface="+mn-lt"/>
                <a:cs typeface="Arial" charset="0"/>
              </a:rPr>
              <a:t>filmpje)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nl-NL" sz="2000" b="1" i="1" dirty="0">
                <a:latin typeface="+mn-lt"/>
                <a:cs typeface="Arial" charset="0"/>
                <a:hlinkClick r:id="rId5"/>
              </a:rPr>
              <a:t>https://www.youtube.com/watch?v=-UQsSC3seUo</a:t>
            </a:r>
            <a:r>
              <a:rPr lang="nl-NL" sz="2000" b="1" i="1" dirty="0">
                <a:latin typeface="+mn-lt"/>
                <a:cs typeface="Arial" charset="0"/>
              </a:rPr>
              <a:t>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i="1" dirty="0">
                <a:latin typeface="+mn-lt"/>
                <a:cs typeface="Arial" charset="0"/>
              </a:rPr>
              <a:t>Wat verspreid?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nl-NL" sz="2000" b="1" dirty="0">
                <a:latin typeface="+mn-lt"/>
                <a:cs typeface="Arial" charset="0"/>
              </a:rPr>
              <a:t>Taal en schrift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nl-NL" sz="2000" b="1" dirty="0">
                <a:latin typeface="+mn-lt"/>
                <a:cs typeface="Arial" charset="0"/>
              </a:rPr>
              <a:t>Burgerschap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nl-NL" sz="2000" b="1" dirty="0">
                <a:latin typeface="+mn-lt"/>
                <a:cs typeface="Arial" charset="0"/>
              </a:rPr>
              <a:t>Vermaak en geloof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nl-NL" sz="2000" b="1" i="1" dirty="0">
                <a:latin typeface="+mn-lt"/>
                <a:cs typeface="Arial" charset="0"/>
              </a:rPr>
              <a:t>Pax romana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</p:txBody>
      </p:sp>
      <p:pic>
        <p:nvPicPr>
          <p:cNvPr id="15" name="Picture 14" descr="10cmKL02.jpg">
            <a:extLst>
              <a:ext uri="{FF2B5EF4-FFF2-40B4-BE49-F238E27FC236}">
                <a16:creationId xmlns:a16="http://schemas.microsoft.com/office/drawing/2014/main" id="{6E0E3475-48BD-CE40-AD3B-7AA5ED9AF0C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340" t="386" r="6340" b="14278"/>
          <a:stretch>
            <a:fillRect/>
          </a:stretch>
        </p:blipFill>
        <p:spPr>
          <a:xfrm>
            <a:off x="214313" y="142875"/>
            <a:ext cx="549275" cy="536575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02A8F1D-9601-CB49-8D8A-172DFE614767}"/>
              </a:ext>
            </a:extLst>
          </p:cNvPr>
          <p:cNvSpPr txBox="1"/>
          <p:nvPr/>
        </p:nvSpPr>
        <p:spPr>
          <a:xfrm>
            <a:off x="500063" y="1785938"/>
            <a:ext cx="2928937" cy="4000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latin typeface="+mn-lt"/>
                <a:cs typeface="Arial" charset="0"/>
              </a:rPr>
              <a:t>Romanisering</a:t>
            </a:r>
          </a:p>
        </p:txBody>
      </p:sp>
      <p:pic>
        <p:nvPicPr>
          <p:cNvPr id="38" name="Picture 37" descr="resized_image2_7d2183124a432a44251247383c48abcc.jpg">
            <a:hlinkClick r:id="rId7"/>
            <a:extLst>
              <a:ext uri="{FF2B5EF4-FFF2-40B4-BE49-F238E27FC236}">
                <a16:creationId xmlns:a16="http://schemas.microsoft.com/office/drawing/2014/main" id="{79CCDEFF-3382-5246-ABF4-A490CFC4E5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9788" y="1645593"/>
            <a:ext cx="3305175" cy="4067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" name="Picture 38" descr="romantext.jpg">
            <a:extLst>
              <a:ext uri="{FF2B5EF4-FFF2-40B4-BE49-F238E27FC236}">
                <a16:creationId xmlns:a16="http://schemas.microsoft.com/office/drawing/2014/main" id="{C19BC09A-FA9C-B245-8C66-0CFA06547D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1037" y="1985963"/>
            <a:ext cx="4152900" cy="3095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" name="Picture 40" descr="hopesroman.jpg">
            <a:extLst>
              <a:ext uri="{FF2B5EF4-FFF2-40B4-BE49-F238E27FC236}">
                <a16:creationId xmlns:a16="http://schemas.microsoft.com/office/drawing/2014/main" id="{B41776E6-1E3C-4946-A2B9-15255DF879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6856" y="1652588"/>
            <a:ext cx="3370263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Picture 41" descr="colosseum2.jpg">
            <a:hlinkClick r:id="rId11"/>
            <a:extLst>
              <a:ext uri="{FF2B5EF4-FFF2-40B4-BE49-F238E27FC236}">
                <a16:creationId xmlns:a16="http://schemas.microsoft.com/office/drawing/2014/main" id="{99EEF7CC-3625-764B-A738-FE1F46235685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b="7692"/>
          <a:stretch>
            <a:fillRect/>
          </a:stretch>
        </p:blipFill>
        <p:spPr>
          <a:xfrm>
            <a:off x="4487863" y="2000398"/>
            <a:ext cx="5227637" cy="3357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58A2302-D09D-C746-81C9-4EEE048A6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197" y="1851167"/>
            <a:ext cx="2854958" cy="3810188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4942FCFA-94C7-CC4A-B79E-095AC10CDE43}"/>
              </a:ext>
            </a:extLst>
          </p:cNvPr>
          <p:cNvSpPr txBox="1"/>
          <p:nvPr/>
        </p:nvSpPr>
        <p:spPr>
          <a:xfrm>
            <a:off x="-142875" y="-142875"/>
            <a:ext cx="9429750" cy="10160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 w="25400">
            <a:solidFill>
              <a:schemeClr val="tx1"/>
            </a:solidFill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4EF31F0-B95F-8A43-BCF7-D4487A62BDF6}"/>
              </a:ext>
            </a:extLst>
          </p:cNvPr>
          <p:cNvSpPr txBox="1"/>
          <p:nvPr/>
        </p:nvSpPr>
        <p:spPr>
          <a:xfrm>
            <a:off x="-142875" y="6027738"/>
            <a:ext cx="9429750" cy="830262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</p:txBody>
      </p:sp>
      <p:sp>
        <p:nvSpPr>
          <p:cNvPr id="20483" name="Tekstvak 3">
            <a:extLst>
              <a:ext uri="{FF2B5EF4-FFF2-40B4-BE49-F238E27FC236}">
                <a16:creationId xmlns:a16="http://schemas.microsoft.com/office/drawing/2014/main" id="{7B6726B4-6119-9C41-A585-DEE8F9DFE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14313"/>
            <a:ext cx="871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b="1" dirty="0"/>
              <a:t>Romeinse Rijk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F022DE2-BD1A-C74C-B7D3-E2D852AC523A}"/>
              </a:ext>
            </a:extLst>
          </p:cNvPr>
          <p:cNvSpPr txBox="1"/>
          <p:nvPr/>
        </p:nvSpPr>
        <p:spPr>
          <a:xfrm>
            <a:off x="97943" y="1484784"/>
            <a:ext cx="8643937" cy="74481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dirty="0">
                <a:latin typeface="+mn-lt"/>
                <a:cs typeface="Arial" charset="0"/>
              </a:rPr>
              <a:t>In het keizerrijk moest men de keizer aanbidden als god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nl-NL" sz="2000" b="1" dirty="0"/>
              <a:t>Trajanus &amp; de christenen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nl-NL" sz="2000" b="1" dirty="0">
                <a:latin typeface="+mn-lt"/>
                <a:cs typeface="Arial" charset="0"/>
                <a:hlinkClick r:id="rId3"/>
              </a:rPr>
              <a:t>http://www.dailymotion.com/video/x28pk9x</a:t>
            </a:r>
            <a:r>
              <a:rPr lang="nl-NL" sz="2000" b="1" dirty="0">
                <a:latin typeface="+mn-lt"/>
                <a:cs typeface="Arial" charset="0"/>
              </a:rPr>
              <a:t>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r>
              <a:rPr lang="nl-NL" sz="2000" dirty="0"/>
              <a:t>Video </a:t>
            </a:r>
            <a:r>
              <a:rPr lang="nl-NL" sz="2000" b="1" dirty="0"/>
              <a:t>Trajanus en de christenen</a:t>
            </a:r>
            <a:r>
              <a:rPr lang="nl-NL" sz="2000" dirty="0"/>
              <a:t> </a:t>
            </a:r>
            <a:r>
              <a:rPr lang="nl-NL" sz="2000" dirty="0">
                <a:sym typeface="Wingdings" pitchFamily="2" charset="2"/>
              </a:rPr>
              <a:t></a:t>
            </a:r>
          </a:p>
          <a:p>
            <a:r>
              <a:rPr lang="nl-NL" sz="2000" dirty="0"/>
              <a:t>maak aantekeningen over:</a:t>
            </a:r>
          </a:p>
          <a:p>
            <a:endParaRPr lang="nl-NL" dirty="0"/>
          </a:p>
          <a:p>
            <a:r>
              <a:rPr lang="nl-NL" sz="2000" dirty="0"/>
              <a:t>- het </a:t>
            </a:r>
            <a:r>
              <a:rPr lang="nl-NL" sz="2000" u="sng" dirty="0"/>
              <a:t>Romeins burgerschap</a:t>
            </a:r>
            <a:r>
              <a:rPr lang="nl-NL" sz="2000" dirty="0"/>
              <a:t> (met o.a. de voordelen)</a:t>
            </a:r>
            <a:endParaRPr lang="nl-NL" dirty="0"/>
          </a:p>
          <a:p>
            <a:r>
              <a:rPr lang="nl-NL" sz="2000" dirty="0"/>
              <a:t>- </a:t>
            </a:r>
            <a:r>
              <a:rPr lang="nl-NL" sz="2000" u="sng" dirty="0"/>
              <a:t>verspreiding van het christendom</a:t>
            </a:r>
            <a:endParaRPr lang="nl-NL" dirty="0"/>
          </a:p>
          <a:p>
            <a:r>
              <a:rPr lang="nl-NL" sz="2000" dirty="0"/>
              <a:t>-  </a:t>
            </a:r>
            <a:r>
              <a:rPr lang="nl-NL" sz="2000" u="sng" dirty="0"/>
              <a:t>rol van Trajanus</a:t>
            </a:r>
            <a:r>
              <a:rPr lang="nl-NL" sz="2000" dirty="0"/>
              <a:t>: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in hoeverre klopt het beeld van de christen-</a:t>
            </a:r>
          </a:p>
          <a:p>
            <a:r>
              <a:rPr lang="nl-NL" sz="2000" dirty="0"/>
              <a:t>     vervolgingen in het Romeinse rijk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waar was Trajanus bang voor?</a:t>
            </a:r>
            <a:endParaRPr lang="nl-NL" dirty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</p:txBody>
      </p:sp>
      <p:pic>
        <p:nvPicPr>
          <p:cNvPr id="15" name="Picture 14" descr="10cmKL02.jpg">
            <a:extLst>
              <a:ext uri="{FF2B5EF4-FFF2-40B4-BE49-F238E27FC236}">
                <a16:creationId xmlns:a16="http://schemas.microsoft.com/office/drawing/2014/main" id="{7FA5C81E-D68E-1041-9F3C-44ACCDC513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340" t="386" r="6340" b="14278"/>
          <a:stretch>
            <a:fillRect/>
          </a:stretch>
        </p:blipFill>
        <p:spPr>
          <a:xfrm>
            <a:off x="214313" y="142875"/>
            <a:ext cx="549275" cy="536575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961460-5550-3849-BB99-124A9001BDEB}"/>
              </a:ext>
            </a:extLst>
          </p:cNvPr>
          <p:cNvSpPr txBox="1"/>
          <p:nvPr/>
        </p:nvSpPr>
        <p:spPr>
          <a:xfrm>
            <a:off x="6429375" y="5429250"/>
            <a:ext cx="2286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i="1" dirty="0">
                <a:latin typeface="+mn-lt"/>
                <a:cs typeface="Arial" charset="0"/>
              </a:rPr>
              <a:t>Keizer </a:t>
            </a:r>
            <a:r>
              <a:rPr lang="en-US" sz="1600" i="1" dirty="0" err="1">
                <a:latin typeface="+mn-lt"/>
                <a:cs typeface="Arial" charset="0"/>
              </a:rPr>
              <a:t>Trajanus</a:t>
            </a:r>
            <a:endParaRPr lang="en-US" sz="1600" i="1" dirty="0"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/>
      <p:bldP spid="12" grpId="1" build="allAtOnce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vak 16">
            <a:extLst>
              <a:ext uri="{FF2B5EF4-FFF2-40B4-BE49-F238E27FC236}">
                <a16:creationId xmlns:a16="http://schemas.microsoft.com/office/drawing/2014/main" id="{6C151390-6F6D-CC43-AC3D-0778D29B63C9}"/>
              </a:ext>
            </a:extLst>
          </p:cNvPr>
          <p:cNvSpPr txBox="1"/>
          <p:nvPr/>
        </p:nvSpPr>
        <p:spPr>
          <a:xfrm>
            <a:off x="-142875" y="-142875"/>
            <a:ext cx="9429750" cy="10160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 w="25400">
            <a:solidFill>
              <a:schemeClr val="tx1"/>
            </a:solidFill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0215D01B-EFE5-8647-863F-052D79925553}"/>
              </a:ext>
            </a:extLst>
          </p:cNvPr>
          <p:cNvSpPr txBox="1"/>
          <p:nvPr/>
        </p:nvSpPr>
        <p:spPr>
          <a:xfrm>
            <a:off x="-142875" y="6027738"/>
            <a:ext cx="9429750" cy="830262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</p:txBody>
      </p:sp>
      <p:sp>
        <p:nvSpPr>
          <p:cNvPr id="21507" name="Tekstvak 3">
            <a:extLst>
              <a:ext uri="{FF2B5EF4-FFF2-40B4-BE49-F238E27FC236}">
                <a16:creationId xmlns:a16="http://schemas.microsoft.com/office/drawing/2014/main" id="{BA601659-BFC0-984A-BF89-89F095246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14313"/>
            <a:ext cx="871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b="1" dirty="0"/>
              <a:t>Romeinse Rijk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8229AC6-F883-F94C-94CD-A7ACF36BD397}"/>
              </a:ext>
            </a:extLst>
          </p:cNvPr>
          <p:cNvSpPr txBox="1"/>
          <p:nvPr/>
        </p:nvSpPr>
        <p:spPr>
          <a:xfrm>
            <a:off x="214313" y="1285875"/>
            <a:ext cx="8643937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dirty="0">
                <a:latin typeface="+mn-lt"/>
                <a:cs typeface="Arial" charset="0"/>
              </a:rPr>
              <a:t>In keizerrijk weinig nieuwe veroveringen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nl-NL" sz="2000" b="1" dirty="0">
                <a:latin typeface="+mn-lt"/>
                <a:cs typeface="Arial" charset="0"/>
              </a:rPr>
              <a:t>Verdediging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nl-NL" sz="2000" b="1" i="1" dirty="0">
                <a:latin typeface="+mn-lt"/>
                <a:cs typeface="Arial" charset="0"/>
              </a:rPr>
              <a:t>Castra</a:t>
            </a: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nl-NL" sz="2000" b="1" i="1" dirty="0">
                <a:latin typeface="+mn-lt"/>
                <a:cs typeface="Arial" charset="0"/>
              </a:rPr>
              <a:t>Limes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dirty="0">
                <a:latin typeface="+mn-lt"/>
                <a:cs typeface="Arial" charset="0"/>
              </a:rPr>
              <a:t>Groot keizerrijk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</p:txBody>
      </p:sp>
      <p:pic>
        <p:nvPicPr>
          <p:cNvPr id="15" name="Picture 14" descr="10cmKL02.jpg">
            <a:extLst>
              <a:ext uri="{FF2B5EF4-FFF2-40B4-BE49-F238E27FC236}">
                <a16:creationId xmlns:a16="http://schemas.microsoft.com/office/drawing/2014/main" id="{C764D78A-EAAA-B542-ADEB-F39FB3A6E5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40" t="386" r="6340" b="14278"/>
          <a:stretch>
            <a:fillRect/>
          </a:stretch>
        </p:blipFill>
        <p:spPr>
          <a:xfrm>
            <a:off x="214313" y="142875"/>
            <a:ext cx="549275" cy="536575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Limes1.png">
            <a:extLst>
              <a:ext uri="{FF2B5EF4-FFF2-40B4-BE49-F238E27FC236}">
                <a16:creationId xmlns:a16="http://schemas.microsoft.com/office/drawing/2014/main" id="{531E805F-D879-4A4A-80EA-9FFE4D5AA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25" y="1785938"/>
            <a:ext cx="5500688" cy="3965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Roman_Empire_Trajan_117AD.png">
            <a:extLst>
              <a:ext uri="{FF2B5EF4-FFF2-40B4-BE49-F238E27FC236}">
                <a16:creationId xmlns:a16="http://schemas.microsoft.com/office/drawing/2014/main" id="{E6B8454B-8EC6-B14A-B4DD-7AA385F24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25" y="1785938"/>
            <a:ext cx="6143625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vak 16">
            <a:extLst>
              <a:ext uri="{FF2B5EF4-FFF2-40B4-BE49-F238E27FC236}">
                <a16:creationId xmlns:a16="http://schemas.microsoft.com/office/drawing/2014/main" id="{462989CB-5E38-3C4D-BDD3-F6A263E1C5FE}"/>
              </a:ext>
            </a:extLst>
          </p:cNvPr>
          <p:cNvSpPr txBox="1"/>
          <p:nvPr/>
        </p:nvSpPr>
        <p:spPr>
          <a:xfrm>
            <a:off x="-142875" y="-142875"/>
            <a:ext cx="9429750" cy="10160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 w="25400">
            <a:solidFill>
              <a:schemeClr val="tx1"/>
            </a:solidFill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1406E391-BFC6-F949-8A97-872E210441A6}"/>
              </a:ext>
            </a:extLst>
          </p:cNvPr>
          <p:cNvSpPr txBox="1"/>
          <p:nvPr/>
        </p:nvSpPr>
        <p:spPr>
          <a:xfrm>
            <a:off x="-142875" y="6027738"/>
            <a:ext cx="9429750" cy="830262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latin typeface="+mn-lt"/>
              <a:cs typeface="+mn-cs"/>
            </a:endParaRPr>
          </a:p>
        </p:txBody>
      </p:sp>
      <p:sp>
        <p:nvSpPr>
          <p:cNvPr id="22531" name="Tekstvak 3">
            <a:extLst>
              <a:ext uri="{FF2B5EF4-FFF2-40B4-BE49-F238E27FC236}">
                <a16:creationId xmlns:a16="http://schemas.microsoft.com/office/drawing/2014/main" id="{E211FF82-9CE2-6145-A6C7-3B1FA84BD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14313"/>
            <a:ext cx="871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b="1" dirty="0"/>
              <a:t>Romeinse Rijk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8773CDE-15FF-104B-A58B-DF8DFFBE810C}"/>
              </a:ext>
            </a:extLst>
          </p:cNvPr>
          <p:cNvSpPr txBox="1"/>
          <p:nvPr/>
        </p:nvSpPr>
        <p:spPr>
          <a:xfrm>
            <a:off x="214313" y="1285875"/>
            <a:ext cx="8643937" cy="8710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i="1" dirty="0">
                <a:latin typeface="+mn-lt"/>
                <a:cs typeface="Arial" charset="0"/>
              </a:rPr>
              <a:t>Begin van het einde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dirty="0">
                <a:latin typeface="+mn-lt"/>
                <a:cs typeface="Arial" charset="0"/>
              </a:rPr>
              <a:t>395 n. Chr. Keizer Theodosius I sterft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nl-NL" sz="2000" b="1" dirty="0">
                <a:latin typeface="+mn-lt"/>
                <a:cs typeface="Arial" charset="0"/>
              </a:rPr>
              <a:t>West- en Oost-Romeinse Rijk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u="sng" dirty="0">
                <a:latin typeface="+mn-lt"/>
                <a:cs typeface="Arial" charset="0"/>
              </a:rPr>
              <a:t>Volksverhuizingen</a:t>
            </a:r>
            <a:r>
              <a:rPr lang="nl-NL" sz="2000" b="1" dirty="0">
                <a:latin typeface="+mn-lt"/>
                <a:cs typeface="Arial" charset="0"/>
              </a:rPr>
              <a:t> (vanaf 400 n. Chr)</a:t>
            </a:r>
            <a:endParaRPr lang="nl-NL" sz="2000" b="1" u="sng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nl-NL" sz="2000" b="1" dirty="0">
                <a:latin typeface="+mn-lt"/>
                <a:cs typeface="Arial" charset="0"/>
              </a:rPr>
              <a:t>“Barbaren” op zoek naar rijke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dirty="0">
                <a:latin typeface="+mn-lt"/>
                <a:cs typeface="Arial" charset="0"/>
              </a:rPr>
              <a:t>landbouwgronden en cultuur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nl-NL" sz="2000" b="1" dirty="0">
                <a:latin typeface="+mn-lt"/>
                <a:cs typeface="Arial" charset="0"/>
              </a:rPr>
              <a:t>Hunnen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000" b="1" dirty="0">
                <a:latin typeface="+mn-lt"/>
                <a:cs typeface="Arial" charset="0"/>
              </a:rPr>
              <a:t>476 n. Chr. Barbaar Odoaker koning van Italië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000" b="1" dirty="0">
              <a:latin typeface="+mn-lt"/>
              <a:cs typeface="Arial" charset="0"/>
            </a:endParaRPr>
          </a:p>
        </p:txBody>
      </p:sp>
      <p:pic>
        <p:nvPicPr>
          <p:cNvPr id="15" name="Picture 14" descr="10cmKL02.jpg">
            <a:extLst>
              <a:ext uri="{FF2B5EF4-FFF2-40B4-BE49-F238E27FC236}">
                <a16:creationId xmlns:a16="http://schemas.microsoft.com/office/drawing/2014/main" id="{52BC3282-82DF-EC41-8DAF-003037D2D8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40" t="386" r="6340" b="14278"/>
          <a:stretch>
            <a:fillRect/>
          </a:stretch>
        </p:blipFill>
        <p:spPr>
          <a:xfrm>
            <a:off x="214313" y="142875"/>
            <a:ext cx="549275" cy="536575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Theodosius-1 laatste keizer.jpg">
            <a:extLst>
              <a:ext uri="{FF2B5EF4-FFF2-40B4-BE49-F238E27FC236}">
                <a16:creationId xmlns:a16="http://schemas.microsoft.com/office/drawing/2014/main" id="{B5501136-9374-4E47-8BE3-02DBB4DBA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38" y="1285875"/>
            <a:ext cx="3006725" cy="3370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Theodosius_I's_empire.png">
            <a:extLst>
              <a:ext uri="{FF2B5EF4-FFF2-40B4-BE49-F238E27FC236}">
                <a16:creationId xmlns:a16="http://schemas.microsoft.com/office/drawing/2014/main" id="{7AC87C76-9027-1141-BBE5-A4A23D49B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863" y="1285875"/>
            <a:ext cx="4457700" cy="3214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Invasions_of_the_Roman_Empire_1.png">
            <a:extLst>
              <a:ext uri="{FF2B5EF4-FFF2-40B4-BE49-F238E27FC236}">
                <a16:creationId xmlns:a16="http://schemas.microsoft.com/office/drawing/2014/main" id="{97857F57-5A95-E741-8991-677D8D0B3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3" y="1285875"/>
            <a:ext cx="4692650" cy="3286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 descr="Odoacer_480ad.jpg">
            <a:extLst>
              <a:ext uri="{FF2B5EF4-FFF2-40B4-BE49-F238E27FC236}">
                <a16:creationId xmlns:a16="http://schemas.microsoft.com/office/drawing/2014/main" id="{FFCEEA85-BF23-844B-AC7E-E38C1A8A90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250" y="1285875"/>
            <a:ext cx="4600575" cy="2786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EDEACC6-A397-1844-BD75-B4031F337BCD}"/>
              </a:ext>
            </a:extLst>
          </p:cNvPr>
          <p:cNvSpPr txBox="1"/>
          <p:nvPr/>
        </p:nvSpPr>
        <p:spPr>
          <a:xfrm>
            <a:off x="500063" y="5072063"/>
            <a:ext cx="3786187" cy="4000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dirty="0" err="1">
                <a:latin typeface="+mn-lt"/>
                <a:cs typeface="Arial" charset="0"/>
              </a:rPr>
              <a:t>Einde</a:t>
            </a:r>
            <a:r>
              <a:rPr lang="en-US" sz="2000" b="1" dirty="0">
                <a:latin typeface="+mn-lt"/>
                <a:cs typeface="Arial" charset="0"/>
              </a:rPr>
              <a:t> West-</a:t>
            </a:r>
            <a:r>
              <a:rPr lang="en-US" sz="2000" b="1" dirty="0" err="1">
                <a:latin typeface="+mn-lt"/>
                <a:cs typeface="Arial" charset="0"/>
              </a:rPr>
              <a:t>Romeinse</a:t>
            </a:r>
            <a:r>
              <a:rPr lang="en-US" sz="2000" b="1" dirty="0">
                <a:latin typeface="+mn-lt"/>
                <a:cs typeface="Arial" charset="0"/>
              </a:rPr>
              <a:t> </a:t>
            </a:r>
            <a:r>
              <a:rPr lang="en-US" sz="2000" b="1" dirty="0" err="1">
                <a:latin typeface="+mn-lt"/>
                <a:cs typeface="Arial" charset="0"/>
              </a:rPr>
              <a:t>Rijk</a:t>
            </a:r>
            <a:endParaRPr lang="en-US" sz="2000" b="1" dirty="0"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3204</TotalTime>
  <Words>395</Words>
  <Application>Microsoft Macintosh PowerPoint</Application>
  <PresentationFormat>Diavoorstelling (4:3)</PresentationFormat>
  <Paragraphs>216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JM Productions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Republiek 2012</dc:title>
  <dc:creator>Dennis Nolden</dc:creator>
  <cp:lastModifiedBy>Robert de Oude</cp:lastModifiedBy>
  <cp:revision>285</cp:revision>
  <dcterms:created xsi:type="dcterms:W3CDTF">2010-12-10T17:37:07Z</dcterms:created>
  <dcterms:modified xsi:type="dcterms:W3CDTF">2018-10-14T19:41:55Z</dcterms:modified>
</cp:coreProperties>
</file>